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58" r:id="rId6"/>
    <p:sldId id="260"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640FB-5A61-4308-953E-93AE3C52FAF7}"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15160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640FB-5A61-4308-953E-93AE3C52FAF7}"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1270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640FB-5A61-4308-953E-93AE3C52FAF7}"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83443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640FB-5A61-4308-953E-93AE3C52FAF7}"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16256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640FB-5A61-4308-953E-93AE3C52FAF7}"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69168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640FB-5A61-4308-953E-93AE3C52FAF7}"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194020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640FB-5A61-4308-953E-93AE3C52FAF7}"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145902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640FB-5A61-4308-953E-93AE3C52FAF7}"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00256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640FB-5A61-4308-953E-93AE3C52FAF7}"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267127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640FB-5A61-4308-953E-93AE3C52FAF7}"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428941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640FB-5A61-4308-953E-93AE3C52FAF7}"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92BA4-B355-4FDF-9977-82F6E64FADA1}" type="slidenum">
              <a:rPr lang="en-US" smtClean="0"/>
              <a:t>‹#›</a:t>
            </a:fld>
            <a:endParaRPr lang="en-US"/>
          </a:p>
        </p:txBody>
      </p:sp>
    </p:spTree>
    <p:extLst>
      <p:ext uri="{BB962C8B-B14F-4D97-AF65-F5344CB8AC3E}">
        <p14:creationId xmlns:p14="http://schemas.microsoft.com/office/powerpoint/2010/main" val="305940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640FB-5A61-4308-953E-93AE3C52FAF7}"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92BA4-B355-4FDF-9977-82F6E64FADA1}" type="slidenum">
              <a:rPr lang="en-US" smtClean="0"/>
              <a:t>‹#›</a:t>
            </a:fld>
            <a:endParaRPr lang="en-US"/>
          </a:p>
        </p:txBody>
      </p:sp>
    </p:spTree>
    <p:extLst>
      <p:ext uri="{BB962C8B-B14F-4D97-AF65-F5344CB8AC3E}">
        <p14:creationId xmlns:p14="http://schemas.microsoft.com/office/powerpoint/2010/main" val="46182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3047" y="337626"/>
            <a:ext cx="10846190" cy="1631852"/>
          </a:xfrm>
        </p:spPr>
        <p:txBody>
          <a:bodyPr>
            <a:normAutofit/>
          </a:bodyPr>
          <a:lstStyle/>
          <a:p>
            <a:r>
              <a:rPr lang="en-US" sz="4800" b="1" dirty="0" smtClean="0">
                <a:solidFill>
                  <a:schemeClr val="bg1"/>
                </a:solidFill>
                <a:latin typeface="Times New Roman" panose="02020603050405020304" pitchFamily="18" charset="0"/>
                <a:cs typeface="Times New Roman" panose="02020603050405020304" pitchFamily="18" charset="0"/>
              </a:rPr>
              <a:t>TRƯỜNG THCS PHÚ CƯỜNG</a:t>
            </a:r>
            <a:br>
              <a:rPr lang="en-US" sz="4800" b="1" dirty="0" smtClean="0">
                <a:solidFill>
                  <a:schemeClr val="bg1"/>
                </a:solidFill>
                <a:latin typeface="Times New Roman" panose="02020603050405020304" pitchFamily="18" charset="0"/>
                <a:cs typeface="Times New Roman" panose="02020603050405020304" pitchFamily="18" charset="0"/>
              </a:rPr>
            </a:br>
            <a:r>
              <a:rPr lang="en-US" sz="4800" b="1" u="sng" dirty="0" smtClean="0">
                <a:solidFill>
                  <a:schemeClr val="bg1"/>
                </a:solidFill>
                <a:latin typeface="Times New Roman" panose="02020603050405020304" pitchFamily="18" charset="0"/>
                <a:cs typeface="Times New Roman" panose="02020603050405020304" pitchFamily="18" charset="0"/>
              </a:rPr>
              <a:t>THƯ VIỆN</a:t>
            </a:r>
            <a:endParaRPr lang="en-US" sz="4800" b="1" u="sng"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15926" y="2504049"/>
            <a:ext cx="10325686" cy="3840480"/>
          </a:xfrm>
        </p:spPr>
        <p:txBody>
          <a:bodyPr>
            <a:normAutofit fontScale="77500" lnSpcReduction="20000"/>
          </a:bodyPr>
          <a:lstStyle/>
          <a:p>
            <a:r>
              <a:rPr lang="en-US" sz="5700" i="1" dirty="0" err="1" smtClean="0">
                <a:solidFill>
                  <a:schemeClr val="bg1"/>
                </a:solidFill>
                <a:latin typeface="Times New Roman" panose="02020603050405020304" pitchFamily="18" charset="0"/>
                <a:cs typeface="Times New Roman" panose="02020603050405020304" pitchFamily="18" charset="0"/>
              </a:rPr>
              <a:t>Giới</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a:solidFill>
                  <a:schemeClr val="bg1"/>
                </a:solidFill>
                <a:latin typeface="Times New Roman" panose="02020603050405020304" pitchFamily="18" charset="0"/>
                <a:cs typeface="Times New Roman" panose="02020603050405020304" pitchFamily="18" charset="0"/>
              </a:rPr>
              <a:t>T</a:t>
            </a:r>
            <a:r>
              <a:rPr lang="en-US" sz="5700" i="1" dirty="0" err="1" smtClean="0">
                <a:solidFill>
                  <a:schemeClr val="bg1"/>
                </a:solidFill>
                <a:latin typeface="Times New Roman" panose="02020603050405020304" pitchFamily="18" charset="0"/>
                <a:cs typeface="Times New Roman" panose="02020603050405020304" pitchFamily="18" charset="0"/>
              </a:rPr>
              <a:t>hiệu</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a:solidFill>
                  <a:schemeClr val="bg1"/>
                </a:solidFill>
                <a:latin typeface="Times New Roman" panose="02020603050405020304" pitchFamily="18" charset="0"/>
                <a:cs typeface="Times New Roman" panose="02020603050405020304" pitchFamily="18" charset="0"/>
              </a:rPr>
              <a:t>Đ</a:t>
            </a:r>
            <a:r>
              <a:rPr lang="en-US" sz="5700" i="1" dirty="0" err="1" smtClean="0">
                <a:solidFill>
                  <a:schemeClr val="bg1"/>
                </a:solidFill>
                <a:latin typeface="Times New Roman" panose="02020603050405020304" pitchFamily="18" charset="0"/>
                <a:cs typeface="Times New Roman" panose="02020603050405020304" pitchFamily="18" charset="0"/>
              </a:rPr>
              <a:t>iểm</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a:solidFill>
                  <a:schemeClr val="bg1"/>
                </a:solidFill>
                <a:latin typeface="Times New Roman" panose="02020603050405020304" pitchFamily="18" charset="0"/>
                <a:cs typeface="Times New Roman" panose="02020603050405020304" pitchFamily="18" charset="0"/>
              </a:rPr>
              <a:t>S</a:t>
            </a:r>
            <a:r>
              <a:rPr lang="en-US" sz="5700" i="1" dirty="0" err="1" smtClean="0">
                <a:solidFill>
                  <a:schemeClr val="bg1"/>
                </a:solidFill>
                <a:latin typeface="Times New Roman" panose="02020603050405020304" pitchFamily="18" charset="0"/>
                <a:cs typeface="Times New Roman" panose="02020603050405020304" pitchFamily="18" charset="0"/>
              </a:rPr>
              <a:t>ách</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a:solidFill>
                  <a:schemeClr val="bg1"/>
                </a:solidFill>
                <a:latin typeface="Times New Roman" panose="02020603050405020304" pitchFamily="18" charset="0"/>
                <a:cs typeface="Times New Roman" panose="02020603050405020304" pitchFamily="18" charset="0"/>
              </a:rPr>
              <a:t>T</a:t>
            </a:r>
            <a:r>
              <a:rPr lang="en-US" sz="5700" i="1" dirty="0" err="1" smtClean="0">
                <a:solidFill>
                  <a:schemeClr val="bg1"/>
                </a:solidFill>
                <a:latin typeface="Times New Roman" panose="02020603050405020304" pitchFamily="18" charset="0"/>
                <a:cs typeface="Times New Roman" panose="02020603050405020304" pitchFamily="18" charset="0"/>
              </a:rPr>
              <a:t>háng</a:t>
            </a:r>
            <a:r>
              <a:rPr lang="en-US" sz="5700" i="1" dirty="0" smtClean="0">
                <a:solidFill>
                  <a:schemeClr val="bg1"/>
                </a:solidFill>
                <a:latin typeface="Times New Roman" panose="02020603050405020304" pitchFamily="18" charset="0"/>
                <a:cs typeface="Times New Roman" panose="02020603050405020304" pitchFamily="18" charset="0"/>
              </a:rPr>
              <a:t> 12 </a:t>
            </a:r>
            <a:r>
              <a:rPr lang="en-US" sz="5700" i="1" dirty="0" err="1">
                <a:solidFill>
                  <a:schemeClr val="bg1"/>
                </a:solidFill>
                <a:latin typeface="Times New Roman" panose="02020603050405020304" pitchFamily="18" charset="0"/>
                <a:cs typeface="Times New Roman" panose="02020603050405020304" pitchFamily="18" charset="0"/>
              </a:rPr>
              <a:t>N</a:t>
            </a:r>
            <a:r>
              <a:rPr lang="en-US" sz="5700" i="1" dirty="0" err="1" smtClean="0">
                <a:solidFill>
                  <a:schemeClr val="bg1"/>
                </a:solidFill>
                <a:latin typeface="Times New Roman" panose="02020603050405020304" pitchFamily="18" charset="0"/>
                <a:cs typeface="Times New Roman" panose="02020603050405020304" pitchFamily="18" charset="0"/>
              </a:rPr>
              <a:t>ăm</a:t>
            </a:r>
            <a:r>
              <a:rPr lang="en-US" sz="5700" i="1" dirty="0" smtClean="0">
                <a:solidFill>
                  <a:schemeClr val="bg1"/>
                </a:solidFill>
                <a:latin typeface="Times New Roman" panose="02020603050405020304" pitchFamily="18" charset="0"/>
                <a:cs typeface="Times New Roman" panose="02020603050405020304" pitchFamily="18" charset="0"/>
              </a:rPr>
              <a:t> 2021</a:t>
            </a:r>
          </a:p>
          <a:p>
            <a:endParaRPr lang="en-US" sz="5700" i="1" dirty="0" smtClean="0">
              <a:solidFill>
                <a:schemeClr val="bg1"/>
              </a:solidFill>
              <a:latin typeface="Times New Roman" panose="02020603050405020304" pitchFamily="18" charset="0"/>
              <a:cs typeface="Times New Roman" panose="02020603050405020304" pitchFamily="18" charset="0"/>
            </a:endParaRPr>
          </a:p>
          <a:p>
            <a:r>
              <a:rPr lang="en-US" sz="5700" i="1" dirty="0" err="1" smtClean="0">
                <a:solidFill>
                  <a:schemeClr val="bg1"/>
                </a:solidFill>
                <a:latin typeface="Times New Roman" panose="02020603050405020304" pitchFamily="18" charset="0"/>
                <a:cs typeface="Times New Roman" panose="02020603050405020304" pitchFamily="18" charset="0"/>
              </a:rPr>
              <a:t>Người</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smtClean="0">
                <a:solidFill>
                  <a:schemeClr val="bg1"/>
                </a:solidFill>
                <a:latin typeface="Times New Roman" panose="02020603050405020304" pitchFamily="18" charset="0"/>
                <a:cs typeface="Times New Roman" panose="02020603050405020304" pitchFamily="18" charset="0"/>
              </a:rPr>
              <a:t>thực</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smtClean="0">
                <a:solidFill>
                  <a:schemeClr val="bg1"/>
                </a:solidFill>
                <a:latin typeface="Times New Roman" panose="02020603050405020304" pitchFamily="18" charset="0"/>
                <a:cs typeface="Times New Roman" panose="02020603050405020304" pitchFamily="18" charset="0"/>
              </a:rPr>
              <a:t>hiện</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smtClean="0">
                <a:solidFill>
                  <a:schemeClr val="bg1"/>
                </a:solidFill>
                <a:latin typeface="Times New Roman" panose="02020603050405020304" pitchFamily="18" charset="0"/>
                <a:cs typeface="Times New Roman" panose="02020603050405020304" pitchFamily="18" charset="0"/>
              </a:rPr>
              <a:t>Nguyễn</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smtClean="0">
                <a:solidFill>
                  <a:schemeClr val="bg1"/>
                </a:solidFill>
                <a:latin typeface="Times New Roman" panose="02020603050405020304" pitchFamily="18" charset="0"/>
                <a:cs typeface="Times New Roman" panose="02020603050405020304" pitchFamily="18" charset="0"/>
              </a:rPr>
              <a:t>Ngọc</a:t>
            </a:r>
            <a:r>
              <a:rPr lang="en-US" sz="5700" i="1" dirty="0" smtClean="0">
                <a:solidFill>
                  <a:schemeClr val="bg1"/>
                </a:solidFill>
                <a:latin typeface="Times New Roman" panose="02020603050405020304" pitchFamily="18" charset="0"/>
                <a:cs typeface="Times New Roman" panose="02020603050405020304" pitchFamily="18" charset="0"/>
              </a:rPr>
              <a:t> </a:t>
            </a:r>
            <a:r>
              <a:rPr lang="en-US" sz="5700" i="1" dirty="0" err="1" smtClean="0">
                <a:solidFill>
                  <a:schemeClr val="bg1"/>
                </a:solidFill>
                <a:latin typeface="Times New Roman" panose="02020603050405020304" pitchFamily="18" charset="0"/>
                <a:cs typeface="Times New Roman" panose="02020603050405020304" pitchFamily="18" charset="0"/>
              </a:rPr>
              <a:t>Quỳnh</a:t>
            </a:r>
            <a:endParaRPr lang="en-US" sz="5700" i="1"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r>
              <a:rPr lang="en-US" sz="3600" dirty="0" smtClean="0">
                <a:solidFill>
                  <a:schemeClr val="bg1"/>
                </a:solidFill>
                <a:latin typeface="Times New Roman" panose="02020603050405020304" pitchFamily="18" charset="0"/>
                <a:cs typeface="Times New Roman" panose="02020603050405020304" pitchFamily="18" charset="0"/>
              </a:rPr>
              <a:t>12 - 2021</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5" name="We-Wish-You-A-Merry-Christmas-Crazy-Fro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9237" y="6248400"/>
            <a:ext cx="609600" cy="609600"/>
          </a:xfrm>
          <a:prstGeom prst="rect">
            <a:avLst/>
          </a:prstGeom>
        </p:spPr>
      </p:pic>
    </p:spTree>
    <p:extLst>
      <p:ext uri="{BB962C8B-B14F-4D97-AF65-F5344CB8AC3E}">
        <p14:creationId xmlns:p14="http://schemas.microsoft.com/office/powerpoint/2010/main" val="2765293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572" y="182880"/>
            <a:ext cx="10819228" cy="1223890"/>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8.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9:  </a:t>
            </a:r>
            <a:r>
              <a:rPr lang="en-US" sz="2800" b="1" dirty="0" err="1">
                <a:latin typeface="Times New Roman" panose="02020603050405020304" pitchFamily="18" charset="0"/>
                <a:cs typeface="Times New Roman" panose="02020603050405020304" pitchFamily="18" charset="0"/>
              </a:rPr>
              <a:t>V</a:t>
            </a:r>
            <a:r>
              <a:rPr lang="en-US" sz="2800" b="1" dirty="0" err="1" smtClean="0">
                <a:latin typeface="Times New Roman" panose="02020603050405020304" pitchFamily="18" charset="0"/>
                <a:cs typeface="Times New Roman" panose="02020603050405020304" pitchFamily="18" charset="0"/>
              </a:rPr>
              <a:t>ượt</a:t>
            </a:r>
            <a:r>
              <a:rPr lang="en-US" sz="2800" b="1" dirty="0" smtClean="0">
                <a:latin typeface="Times New Roman" panose="02020603050405020304" pitchFamily="18" charset="0"/>
                <a:cs typeface="Times New Roman" panose="02020603050405020304" pitchFamily="18" charset="0"/>
              </a:rPr>
              <a:t> qua </a:t>
            </a:r>
            <a:r>
              <a:rPr lang="en-US" sz="2800" b="1" dirty="0" err="1" smtClean="0">
                <a:latin typeface="Times New Roman" panose="02020603050405020304" pitchFamily="18" charset="0"/>
                <a:cs typeface="Times New Roman" panose="02020603050405020304" pitchFamily="18" charset="0"/>
              </a:rPr>
              <a:t>thử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thách</a:t>
            </a:r>
            <a:r>
              <a:rPr lang="en-US" sz="2800" b="1" dirty="0" smtClean="0">
                <a:latin typeface="Times New Roman" panose="02020603050405020304" pitchFamily="18" charset="0"/>
                <a:cs typeface="Times New Roman" panose="02020603050405020304" pitchFamily="18" charset="0"/>
              </a:rPr>
              <a:t> / Stephen R. </a:t>
            </a:r>
            <a:r>
              <a:rPr lang="en-US" sz="2800" b="1" dirty="0" err="1" smtClean="0">
                <a:latin typeface="Times New Roman" panose="02020603050405020304" pitchFamily="18" charset="0"/>
                <a:cs typeface="Times New Roman" panose="02020603050405020304" pitchFamily="18" charset="0"/>
              </a:rPr>
              <a:t>Covy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tuyển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chọn</a:t>
            </a:r>
            <a:r>
              <a:rPr lang="en-US" sz="2800" b="1" dirty="0" smtClean="0">
                <a:latin typeface="Times New Roman" panose="02020603050405020304" pitchFamily="18" charset="0"/>
                <a:cs typeface="Times New Roman" panose="02020603050405020304" pitchFamily="18" charset="0"/>
              </a:rPr>
              <a:t>; Thu </a:t>
            </a:r>
            <a:r>
              <a:rPr lang="en-US" sz="2800" b="1" dirty="0" err="1" smtClean="0">
                <a:latin typeface="Times New Roman" panose="02020603050405020304" pitchFamily="18" charset="0"/>
                <a:cs typeface="Times New Roman" panose="02020603050405020304" pitchFamily="18" charset="0"/>
              </a:rPr>
              <a:t>Trang</a:t>
            </a:r>
            <a:r>
              <a:rPr lang="en-US" sz="2800" b="1" dirty="0" smtClean="0">
                <a:latin typeface="Times New Roman" panose="02020603050405020304" pitchFamily="18" charset="0"/>
                <a:cs typeface="Times New Roman" panose="02020603050405020304" pitchFamily="18" charset="0"/>
              </a:rPr>
              <a:t>, Minh </a:t>
            </a:r>
            <a:r>
              <a:rPr lang="en-US" sz="2800" b="1" dirty="0" err="1" smtClean="0">
                <a:latin typeface="Times New Roman" panose="02020603050405020304" pitchFamily="18" charset="0"/>
                <a:cs typeface="Times New Roman" panose="02020603050405020304" pitchFamily="18" charset="0"/>
              </a:rPr>
              <a:t>Tươi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a:t>
            </a:r>
            <a:r>
              <a:rPr lang="en-US" sz="2800" b="1" dirty="0" err="1" smtClean="0">
                <a:latin typeface="Times New Roman" panose="02020603050405020304" pitchFamily="18" charset="0"/>
                <a:cs typeface="Times New Roman" panose="02020603050405020304" pitchFamily="18" charset="0"/>
              </a:rPr>
              <a:t>ái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t>
            </a:r>
            <a:r>
              <a:rPr lang="en-US" sz="2800" b="1" dirty="0" err="1" smtClean="0">
                <a:latin typeface="Times New Roman" panose="02020603050405020304" pitchFamily="18" charset="0"/>
                <a:cs typeface="Times New Roman" panose="02020603050405020304" pitchFamily="18" charset="0"/>
              </a:rPr>
              <a:t>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11. – T.P.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a:t>
            </a:r>
            <a:r>
              <a:rPr lang="en-US" sz="2800" b="1" dirty="0" smtClean="0">
                <a:latin typeface="Times New Roman" panose="02020603050405020304" pitchFamily="18" charset="0"/>
                <a:cs typeface="Times New Roman" panose="02020603050405020304" pitchFamily="18" charset="0"/>
              </a:rPr>
              <a:t> Minh, : </a:t>
            </a:r>
            <a:r>
              <a:rPr lang="en-US" sz="2800" b="1" dirty="0" err="1" smtClean="0">
                <a:latin typeface="Times New Roman" panose="02020603050405020304" pitchFamily="18" charset="0"/>
                <a:cs typeface="Times New Roman" panose="02020603050405020304" pitchFamily="18" charset="0"/>
              </a:rPr>
              <a:t>Nxb</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b="1" dirty="0" smtClean="0">
                <a:latin typeface="Times New Roman" panose="02020603050405020304" pitchFamily="18" charset="0"/>
                <a:cs typeface="Times New Roman" panose="02020603050405020304" pitchFamily="18" charset="0"/>
              </a:rPr>
              <a:t> Tp.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a:t>
            </a:r>
            <a:r>
              <a:rPr lang="en-US" sz="2800" b="1" dirty="0" smtClean="0">
                <a:latin typeface="Times New Roman" panose="02020603050405020304" pitchFamily="18" charset="0"/>
                <a:cs typeface="Times New Roman" panose="02020603050405020304" pitchFamily="18" charset="0"/>
              </a:rPr>
              <a:t> Minh, 2019. – 175tr. ; 20,5cm.</a:t>
            </a:r>
            <a:endParaRPr lang="en-US" sz="28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331655" y="1825625"/>
            <a:ext cx="6696221" cy="4351338"/>
          </a:xfrm>
        </p:spPr>
        <p:txBody>
          <a:bodyPr>
            <a:normAutofit/>
          </a:bodyPr>
          <a:lstStyle/>
          <a:p>
            <a:pPr marL="0" indent="0">
              <a:buNone/>
            </a:pPr>
            <a:r>
              <a:rPr lang="en-US" dirty="0" err="1" smtClean="0">
                <a:latin typeface="Times New Roman" panose="02020603050405020304" pitchFamily="18" charset="0"/>
                <a:cs typeface="Times New Roman" panose="02020603050405020304" pitchFamily="18" charset="0"/>
              </a:rPr>
              <a:t>Cuốn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gồm</a:t>
            </a:r>
            <a:r>
              <a:rPr lang="en-US" dirty="0" smtClean="0">
                <a:latin typeface="Times New Roman" panose="02020603050405020304" pitchFamily="18" charset="0"/>
                <a:cs typeface="Times New Roman" panose="02020603050405020304" pitchFamily="18" charset="0"/>
              </a:rPr>
              <a:t> 20 </a:t>
            </a: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dành </a:t>
            </a:r>
            <a:r>
              <a:rPr lang="vi-VN" dirty="0">
                <a:latin typeface="Times New Roman" panose="02020603050405020304" pitchFamily="18" charset="0"/>
                <a:cs typeface="Times New Roman" panose="02020603050405020304" pitchFamily="18" charset="0"/>
              </a:rPr>
              <a:t>cho những ai đang cảm thấy khó khăn trong cuộc sống mà chưa biết làm cách nào để vượt qua được nó. Cuốn sách như tạo thêm động lực thúc đẩy chúng ta tiến về phía trước vậy. Vượt qua thử thách - chính cái tên của cuốn sách cũng đã phần nào thể hiện nội dung và giá trị mà sách mang lại rồi</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r">
              <a:buNone/>
            </a:pPr>
            <a:r>
              <a:rPr lang="en-US" dirty="0" smtClean="0">
                <a:latin typeface="Times New Roman" panose="02020603050405020304" pitchFamily="18" charset="0"/>
                <a:cs typeface="Times New Roman" panose="02020603050405020304" pitchFamily="18" charset="0"/>
              </a:rPr>
              <a:t>TK 241 – ĐV 13</a:t>
            </a:r>
            <a:endParaRPr lang="en-US"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3"/>
          <a:stretch>
            <a:fillRect/>
          </a:stretch>
        </p:blipFill>
        <p:spPr>
          <a:xfrm>
            <a:off x="900332" y="2180492"/>
            <a:ext cx="3385918" cy="4178105"/>
          </a:xfrm>
          <a:prstGeom prst="rect">
            <a:avLst/>
          </a:prstGeom>
        </p:spPr>
      </p:pic>
    </p:spTree>
    <p:extLst>
      <p:ext uri="{BB962C8B-B14F-4D97-AF65-F5344CB8AC3E}">
        <p14:creationId xmlns:p14="http://schemas.microsoft.com/office/powerpoint/2010/main" val="35896920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775" y="2322714"/>
            <a:ext cx="10515600" cy="1325563"/>
          </a:xfrm>
        </p:spPr>
        <p:txBody>
          <a:bodyPr>
            <a:normAutofit fontScale="90000"/>
          </a:bodyPr>
          <a:lstStyle/>
          <a:p>
            <a:pPr algn="ctr"/>
            <a:r>
              <a:rPr lang="en-US" b="1" i="1" dirty="0" err="1" smtClean="0">
                <a:solidFill>
                  <a:schemeClr val="bg1"/>
                </a:solidFill>
                <a:latin typeface="Times New Roman" panose="02020603050405020304" pitchFamily="18" charset="0"/>
                <a:cs typeface="Times New Roman" panose="02020603050405020304" pitchFamily="18" charset="0"/>
              </a:rPr>
              <a:t>Thư</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Viện</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Trường</a:t>
            </a:r>
            <a:r>
              <a:rPr lang="en-US" b="1" i="1" dirty="0" smtClean="0">
                <a:solidFill>
                  <a:schemeClr val="bg1"/>
                </a:solidFill>
                <a:latin typeface="Times New Roman" panose="02020603050405020304" pitchFamily="18" charset="0"/>
                <a:cs typeface="Times New Roman" panose="02020603050405020304" pitchFamily="18" charset="0"/>
              </a:rPr>
              <a:t> THCS </a:t>
            </a:r>
            <a:r>
              <a:rPr lang="en-US" b="1" i="1" dirty="0" err="1" smtClean="0">
                <a:solidFill>
                  <a:schemeClr val="bg1"/>
                </a:solidFill>
                <a:latin typeface="Times New Roman" panose="02020603050405020304" pitchFamily="18" charset="0"/>
                <a:cs typeface="Times New Roman" panose="02020603050405020304" pitchFamily="18" charset="0"/>
              </a:rPr>
              <a:t>Phú</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Cường</a:t>
            </a:r>
            <a:r>
              <a:rPr lang="en-US" b="1" i="1" dirty="0" smtClean="0">
                <a:solidFill>
                  <a:schemeClr val="bg1"/>
                </a:solidFill>
                <a:latin typeface="Times New Roman" panose="02020603050405020304" pitchFamily="18" charset="0"/>
                <a:cs typeface="Times New Roman" panose="02020603050405020304" pitchFamily="18" charset="0"/>
              </a:rPr>
              <a:t> </a:t>
            </a:r>
            <a:br>
              <a:rPr lang="en-US" b="1" i="1" dirty="0" smtClean="0">
                <a:solidFill>
                  <a:schemeClr val="bg1"/>
                </a:solidFill>
                <a:latin typeface="Times New Roman" panose="02020603050405020304" pitchFamily="18" charset="0"/>
                <a:cs typeface="Times New Roman" panose="02020603050405020304" pitchFamily="18" charset="0"/>
              </a:rPr>
            </a:br>
            <a:r>
              <a:rPr lang="en-US" b="1" i="1" dirty="0" err="1">
                <a:solidFill>
                  <a:schemeClr val="bg1"/>
                </a:solidFill>
                <a:latin typeface="Times New Roman" panose="02020603050405020304" pitchFamily="18" charset="0"/>
                <a:cs typeface="Times New Roman" panose="02020603050405020304" pitchFamily="18" charset="0"/>
              </a:rPr>
              <a:t>t</a:t>
            </a:r>
            <a:r>
              <a:rPr lang="en-US" b="1" i="1" dirty="0" err="1" smtClean="0">
                <a:solidFill>
                  <a:schemeClr val="bg1"/>
                </a:solidFill>
                <a:latin typeface="Times New Roman" panose="02020603050405020304" pitchFamily="18" charset="0"/>
                <a:cs typeface="Times New Roman" panose="02020603050405020304" pitchFamily="18" charset="0"/>
              </a:rPr>
              <a:t>r</a:t>
            </a:r>
            <a:r>
              <a:rPr lang="en-US" b="1" i="1" dirty="0" err="1" smtClean="0">
                <a:solidFill>
                  <a:schemeClr val="bg1"/>
                </a:solidFill>
                <a:latin typeface="Times New Roman" panose="02020603050405020304" pitchFamily="18" charset="0"/>
                <a:cs typeface="Times New Roman" panose="02020603050405020304" pitchFamily="18" charset="0"/>
              </a:rPr>
              <a:t>ân</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trọng</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giới</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thiệu</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đến</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các</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em</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học</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sinh</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và</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các</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thầy</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cô</a:t>
            </a:r>
            <a:r>
              <a:rPr lang="en-US" b="1" i="1" dirty="0" smtClean="0">
                <a:solidFill>
                  <a:schemeClr val="bg1"/>
                </a:solidFill>
                <a:latin typeface="Times New Roman" panose="02020603050405020304" pitchFamily="18" charset="0"/>
                <a:cs typeface="Times New Roman" panose="02020603050405020304" pitchFamily="18" charset="0"/>
              </a:rPr>
              <a:t> </a:t>
            </a:r>
            <a:r>
              <a:rPr lang="en-US" b="1" i="1" dirty="0" err="1" smtClean="0">
                <a:solidFill>
                  <a:schemeClr val="bg1"/>
                </a:solidFill>
                <a:latin typeface="Times New Roman" panose="02020603050405020304" pitchFamily="18" charset="0"/>
                <a:cs typeface="Times New Roman" panose="02020603050405020304" pitchFamily="18" charset="0"/>
              </a:rPr>
              <a:t>giáo</a:t>
            </a:r>
            <a:r>
              <a:rPr lang="en-US" b="1" i="1" dirty="0" smtClean="0">
                <a:solidFill>
                  <a:schemeClr val="bg1"/>
                </a:solidFill>
                <a:latin typeface="Times New Roman" panose="02020603050405020304" pitchFamily="18" charset="0"/>
                <a:cs typeface="Times New Roman" panose="02020603050405020304" pitchFamily="18" charset="0"/>
              </a:rPr>
              <a:t> . </a:t>
            </a:r>
            <a:endParaRPr lang="en-US"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627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3556"/>
            <a:ext cx="10515600" cy="6330461"/>
          </a:xfrm>
        </p:spPr>
        <p:txBody>
          <a:bodyPr>
            <a:noAutofit/>
          </a:bodyPr>
          <a:lstStyle/>
          <a:p>
            <a:pPr marL="0" indent="0" algn="ctr">
              <a:buNone/>
            </a:pPr>
            <a:r>
              <a:rPr lang="en-US" b="1" i="1" dirty="0" err="1">
                <a:latin typeface="Times New Roman" panose="02020603050405020304" pitchFamily="18" charset="0"/>
                <a:cs typeface="Times New Roman" panose="02020603050405020304" pitchFamily="18" charset="0"/>
              </a:rPr>
              <a:t>Lời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Giới</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Thiệu</a:t>
            </a:r>
            <a:endParaRPr lang="en-US"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Lễ</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Lễ</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Mới</a:t>
            </a:r>
            <a:r>
              <a:rPr lang="en-US" sz="2200" dirty="0" smtClean="0">
                <a:latin typeface="Times New Roman" panose="02020603050405020304" pitchFamily="18" charset="0"/>
                <a:cs typeface="Times New Roman" panose="02020603050405020304" pitchFamily="18" charset="0"/>
              </a:rPr>
              <a:t> 2022, </a:t>
            </a:r>
            <a:r>
              <a:rPr lang="en-US" sz="2200" dirty="0" err="1">
                <a:latin typeface="Times New Roman" panose="02020603050405020304" pitchFamily="18" charset="0"/>
                <a:cs typeface="Times New Roman" panose="02020603050405020304" pitchFamily="18" charset="0"/>
              </a:rPr>
              <a:t>Thư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THCS </a:t>
            </a:r>
            <a:r>
              <a:rPr lang="en-US" sz="2200" dirty="0" err="1">
                <a:latin typeface="Times New Roman" panose="02020603050405020304" pitchFamily="18" charset="0"/>
                <a:cs typeface="Times New Roman" panose="02020603050405020304" pitchFamily="18" charset="0"/>
              </a:rPr>
              <a:t>Phú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Điểm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sách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tháng</a:t>
            </a:r>
            <a:r>
              <a:rPr lang="en-US" sz="2200" b="1" dirty="0" smtClean="0">
                <a:latin typeface="Times New Roman" panose="02020603050405020304" pitchFamily="18" charset="0"/>
                <a:cs typeface="Times New Roman" panose="02020603050405020304" pitchFamily="18" charset="0"/>
              </a:rPr>
              <a:t> 12”</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bổ</a:t>
            </a:r>
            <a:r>
              <a:rPr lang="en-US" sz="2200" dirty="0" smtClean="0">
                <a:latin typeface="Times New Roman" panose="02020603050405020304" pitchFamily="18" charset="0"/>
                <a:cs typeface="Times New Roman" panose="02020603050405020304" pitchFamily="18" charset="0"/>
              </a:rPr>
              <a:t> sung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smtClean="0">
                <a:latin typeface="Times New Roman" panose="02020603050405020304" pitchFamily="18" charset="0"/>
                <a:cs typeface="Times New Roman" panose="02020603050405020304" pitchFamily="18" charset="0"/>
              </a:rPr>
              <a:t>.</a:t>
            </a:r>
          </a:p>
          <a:p>
            <a:pPr marL="0" indent="0">
              <a:buNone/>
            </a:pP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Điểm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sách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tháng</a:t>
            </a:r>
            <a:r>
              <a:rPr lang="en-US" sz="2200" b="1" dirty="0" smtClean="0">
                <a:latin typeface="Times New Roman" panose="02020603050405020304" pitchFamily="18" charset="0"/>
                <a:cs typeface="Times New Roman" panose="02020603050405020304" pitchFamily="18" charset="0"/>
              </a:rPr>
              <a:t> 12”</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khảo</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tóm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chắc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góp</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hơn</a:t>
            </a:r>
            <a:r>
              <a:rPr lang="en-US" sz="22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THCS </a:t>
            </a:r>
            <a:r>
              <a:rPr lang="en-US" sz="2000" dirty="0" err="1">
                <a:latin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endParaRPr lang="en-US" sz="2000" dirty="0">
              <a:latin typeface="Times New Roman" panose="02020603050405020304" pitchFamily="18" charset="0"/>
              <a:cs typeface="Times New Roman" panose="02020603050405020304" pitchFamily="18" charset="0"/>
            </a:endParaRPr>
          </a:p>
          <a:p>
            <a:pPr marL="0" indent="0" algn="r">
              <a:buNone/>
            </a:pPr>
            <a:r>
              <a:rPr lang="en-US" sz="2000" dirty="0" err="1">
                <a:latin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2021</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soạn</a:t>
            </a:r>
            <a:r>
              <a:rPr lang="en-US" sz="2000" dirty="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Quỳnh</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8747073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gánh</a:t>
            </a:r>
            <a:r>
              <a:rPr lang="en-US" sz="2800" b="1" dirty="0" smtClean="0">
                <a:latin typeface="Times New Roman" panose="02020603050405020304" pitchFamily="18" charset="0"/>
                <a:cs typeface="Times New Roman" panose="02020603050405020304" pitchFamily="18" charset="0"/>
              </a:rPr>
              <a:t> lo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vui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 How to stop worrying and start living / Dale Carnegie. – T.P.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a:t>
            </a:r>
            <a:r>
              <a:rPr lang="en-US" sz="2800" b="1" dirty="0" smtClean="0">
                <a:latin typeface="Times New Roman" panose="02020603050405020304" pitchFamily="18" charset="0"/>
                <a:cs typeface="Times New Roman" panose="02020603050405020304" pitchFamily="18" charset="0"/>
              </a:rPr>
              <a:t> Minh. – </a:t>
            </a:r>
            <a:r>
              <a:rPr lang="en-US" sz="2800" b="1" dirty="0" err="1" smtClean="0">
                <a:latin typeface="Times New Roman" panose="02020603050405020304" pitchFamily="18" charset="0"/>
                <a:cs typeface="Times New Roman" panose="02020603050405020304" pitchFamily="18" charset="0"/>
              </a:rPr>
              <a:t>Trẻ</a:t>
            </a:r>
            <a:r>
              <a:rPr lang="en-US" sz="2800" b="1" dirty="0" smtClean="0">
                <a:latin typeface="Times New Roman" panose="02020603050405020304" pitchFamily="18" charset="0"/>
                <a:cs typeface="Times New Roman" panose="02020603050405020304" pitchFamily="18" charset="0"/>
              </a:rPr>
              <a:t>: 2009. – 311tr.; 20,5cm. </a:t>
            </a:r>
            <a:endParaRPr lang="en-US" sz="28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3"/>
          <a:stretch>
            <a:fillRect/>
          </a:stretch>
        </p:blipFill>
        <p:spPr>
          <a:xfrm>
            <a:off x="310795" y="2177317"/>
            <a:ext cx="4351338" cy="4351338"/>
          </a:xfrm>
          <a:prstGeom prst="rect">
            <a:avLst/>
          </a:prstGeom>
        </p:spPr>
      </p:pic>
      <p:sp>
        <p:nvSpPr>
          <p:cNvPr id="4" name="Content Placeholder 3"/>
          <p:cNvSpPr>
            <a:spLocks noGrp="1"/>
          </p:cNvSpPr>
          <p:nvPr>
            <p:ph sz="half" idx="2"/>
          </p:nvPr>
        </p:nvSpPr>
        <p:spPr>
          <a:xfrm>
            <a:off x="5331655" y="1825625"/>
            <a:ext cx="6625883" cy="4703030"/>
          </a:xfrm>
        </p:spPr>
        <p:txBody>
          <a:bodyPr>
            <a:normAutofit fontScale="92500" lnSpcReduction="20000"/>
          </a:bodyPr>
          <a:lstStyle/>
          <a:p>
            <a:pPr marL="0" indent="0">
              <a:buNone/>
            </a:pPr>
            <a:r>
              <a:rPr lang="vi-VN" dirty="0">
                <a:latin typeface="+mj-lt"/>
              </a:rPr>
              <a:t>Cuốn sách </a:t>
            </a:r>
            <a:r>
              <a:rPr lang="en-US" dirty="0" err="1" smtClean="0">
                <a:latin typeface="Times New Roman" panose="02020603050405020304" pitchFamily="18" charset="0"/>
                <a:cs typeface="Times New Roman" panose="02020603050405020304" pitchFamily="18" charset="0"/>
              </a:rPr>
              <a:t>gồm</a:t>
            </a:r>
            <a:r>
              <a:rPr lang="en-US" dirty="0" smtClean="0">
                <a:latin typeface="Times New Roman" panose="02020603050405020304" pitchFamily="18" charset="0"/>
                <a:cs typeface="Times New Roman" panose="02020603050405020304" pitchFamily="18" charset="0"/>
              </a:rPr>
              <a:t> 6 </a:t>
            </a:r>
            <a:r>
              <a:rPr lang="en-US" dirty="0" err="1" smtClean="0">
                <a:latin typeface="Times New Roman" panose="02020603050405020304" pitchFamily="18" charset="0"/>
                <a:cs typeface="Times New Roman" panose="02020603050405020304" pitchFamily="18" charset="0"/>
              </a:rPr>
              <a:t>phần</a:t>
            </a:r>
            <a:r>
              <a:rPr lang="en-US" dirty="0" smtClean="0">
                <a:latin typeface="+mj-lt"/>
              </a:rPr>
              <a:t>, </a:t>
            </a:r>
            <a:r>
              <a:rPr lang="vi-VN" dirty="0" smtClean="0">
                <a:latin typeface="+mj-lt"/>
              </a:rPr>
              <a:t>bao </a:t>
            </a:r>
            <a:r>
              <a:rPr lang="vi-VN" dirty="0">
                <a:latin typeface="+mj-lt"/>
              </a:rPr>
              <a:t>gồm các nội dung xoay quanh các chủ đề chính sau:</a:t>
            </a:r>
          </a:p>
          <a:p>
            <a:pPr marL="0" indent="0">
              <a:buNone/>
            </a:pPr>
            <a:r>
              <a:rPr lang="en-US" dirty="0">
                <a:latin typeface="+mj-lt"/>
              </a:rPr>
              <a:t>-</a:t>
            </a:r>
            <a:r>
              <a:rPr lang="en-US" dirty="0" smtClean="0">
                <a:latin typeface="+mj-lt"/>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Phá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quen</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a:t>
            </a:r>
          </a:p>
          <a:p>
            <a:pPr>
              <a:buFontTx/>
              <a:buChar char="-"/>
            </a:pPr>
            <a:r>
              <a:rPr lang="en-US" dirty="0" smtClean="0">
                <a:latin typeface="Times New Roman" panose="02020603050405020304" pitchFamily="18" charset="0"/>
                <a:cs typeface="Times New Roman" panose="02020603050405020304" pitchFamily="18" charset="0"/>
              </a:rPr>
              <a:t>7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phúc</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Gạt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nỗi</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ch</a:t>
            </a:r>
            <a:r>
              <a:rPr lang="en-US" smtClean="0">
                <a:latin typeface="Times New Roman" panose="02020603050405020304" pitchFamily="18" charset="0"/>
                <a:cs typeface="Times New Roman" panose="02020603050405020304" pitchFamily="18" charset="0"/>
              </a:rPr>
              <a:t>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trích</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6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nâng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endParaRPr lang="vi-VN" dirty="0">
              <a:latin typeface="Times New Roman" panose="02020603050405020304" pitchFamily="18" charset="0"/>
              <a:cs typeface="Times New Roman" panose="02020603050405020304" pitchFamily="18" charset="0"/>
            </a:endParaRPr>
          </a:p>
          <a:p>
            <a:pPr marL="0" indent="0" algn="r">
              <a:buNone/>
            </a:pPr>
            <a:r>
              <a:rPr lang="en-US" dirty="0" smtClean="0">
                <a:latin typeface="Times New Roman" panose="02020603050405020304" pitchFamily="18" charset="0"/>
                <a:cs typeface="Times New Roman" panose="02020603050405020304" pitchFamily="18" charset="0"/>
              </a:rPr>
              <a:t>TK 261 - 15</a:t>
            </a:r>
            <a:endParaRPr lang="vi-VN"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51140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 y="1"/>
            <a:ext cx="12009120" cy="1690688"/>
          </a:xfrm>
        </p:spPr>
        <p:txBody>
          <a:bodyPr>
            <a:noAutofit/>
          </a:bodyPr>
          <a:lstStyle/>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chúng</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thay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2 / Andrew </a:t>
            </a:r>
            <a:r>
              <a:rPr lang="en-US" sz="2800" b="1" dirty="0" err="1" smtClean="0">
                <a:latin typeface="Times New Roman" panose="02020603050405020304" pitchFamily="18" charset="0"/>
                <a:cs typeface="Times New Roman" panose="02020603050405020304" pitchFamily="18" charset="0"/>
              </a:rPr>
              <a:t>Matthws</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Dũng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Thúy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3. – T.P.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a:t>
            </a:r>
            <a:r>
              <a:rPr lang="en-US" sz="2800" b="1" dirty="0" smtClean="0">
                <a:latin typeface="Times New Roman" panose="02020603050405020304" pitchFamily="18" charset="0"/>
                <a:cs typeface="Times New Roman" panose="02020603050405020304" pitchFamily="18" charset="0"/>
              </a:rPr>
              <a:t> Minh : </a:t>
            </a:r>
            <a:r>
              <a:rPr lang="en-US" sz="2800" b="1" dirty="0" err="1" smtClean="0">
                <a:latin typeface="Times New Roman" panose="02020603050405020304" pitchFamily="18" charset="0"/>
                <a:cs typeface="Times New Roman" panose="02020603050405020304" pitchFamily="18" charset="0"/>
              </a:rPr>
              <a:t>Trẻ</a:t>
            </a:r>
            <a:r>
              <a:rPr lang="en-US" sz="2800" b="1" dirty="0" smtClean="0">
                <a:latin typeface="Times New Roman" panose="02020603050405020304" pitchFamily="18" charset="0"/>
                <a:cs typeface="Times New Roman" panose="02020603050405020304" pitchFamily="18" charset="0"/>
              </a:rPr>
              <a:t>, 2003. – 175tr. ; 20cm.</a:t>
            </a:r>
            <a:endParaRPr lang="en-US"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182878" y="1589649"/>
            <a:ext cx="7272997" cy="5148776"/>
          </a:xfrm>
        </p:spPr>
        <p:txBody>
          <a:bodyPr>
            <a:normAutofit/>
          </a:bodyPr>
          <a:lstStyle/>
          <a:p>
            <a:pPr marL="0" indent="0">
              <a:buNone/>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Cuốn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gồm</a:t>
            </a:r>
            <a:r>
              <a:rPr lang="en-US" sz="2600" dirty="0" smtClean="0">
                <a:latin typeface="Times New Roman" panose="02020603050405020304" pitchFamily="18" charset="0"/>
                <a:cs typeface="Times New Roman" panose="02020603050405020304" pitchFamily="18" charset="0"/>
              </a:rPr>
              <a:t> 6 </a:t>
            </a:r>
            <a:r>
              <a:rPr lang="en-US" sz="2600" dirty="0" err="1" smtClean="0">
                <a:latin typeface="Times New Roman" panose="02020603050405020304" pitchFamily="18" charset="0"/>
                <a:cs typeface="Times New Roman" panose="02020603050405020304" pitchFamily="18" charset="0"/>
              </a:rPr>
              <a:t>chương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khuyên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hữu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giúp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chúng</a:t>
            </a:r>
            <a:r>
              <a:rPr lang="en-US" sz="2600" dirty="0" smtClean="0">
                <a:latin typeface="Times New Roman" panose="02020603050405020304" pitchFamily="18" charset="0"/>
                <a:cs typeface="Times New Roman" panose="02020603050405020304" pitchFamily="18" charset="0"/>
              </a:rPr>
              <a:t> ta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nhìn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cực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cuộc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Đừng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nghiêm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khắc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bản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thân</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2</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Khoảng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3</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Hãy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về</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cuộc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bạn</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4</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khen</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5</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nói</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b="1" dirty="0" err="1" smtClean="0">
                <a:latin typeface="Times New Roman" panose="02020603050405020304" pitchFamily="18" charset="0"/>
                <a:cs typeface="Times New Roman" panose="02020603050405020304" pitchFamily="18" charset="0"/>
              </a:rPr>
              <a:t>Chương</a:t>
            </a:r>
            <a:r>
              <a:rPr lang="en-US" sz="2600" b="1" dirty="0" smtClean="0">
                <a:latin typeface="Times New Roman" panose="02020603050405020304" pitchFamily="18" charset="0"/>
                <a:cs typeface="Times New Roman" panose="02020603050405020304" pitchFamily="18" charset="0"/>
              </a:rPr>
              <a:t> 6</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hạnh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phúc</a:t>
            </a:r>
            <a:endParaRPr lang="en-US" sz="2600" dirty="0" smtClean="0">
              <a:latin typeface="Times New Roman" panose="02020603050405020304" pitchFamily="18" charset="0"/>
              <a:cs typeface="Times New Roman" panose="02020603050405020304" pitchFamily="18" charset="0"/>
            </a:endParaRPr>
          </a:p>
          <a:p>
            <a:pPr marL="0" indent="0" algn="r">
              <a:buNone/>
            </a:pPr>
            <a:r>
              <a:rPr lang="en-US" sz="2600" dirty="0" smtClean="0">
                <a:latin typeface="Times New Roman" panose="02020603050405020304" pitchFamily="18" charset="0"/>
                <a:cs typeface="Times New Roman" panose="02020603050405020304" pitchFamily="18" charset="0"/>
              </a:rPr>
              <a:t>TK 243 - 15</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52825" y="1308099"/>
            <a:ext cx="4079629" cy="4572195"/>
          </a:xfrm>
        </p:spPr>
      </p:pic>
    </p:spTree>
    <p:extLst>
      <p:ext uri="{BB962C8B-B14F-4D97-AF65-F5344CB8AC3E}">
        <p14:creationId xmlns:p14="http://schemas.microsoft.com/office/powerpoint/2010/main" val="1269209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5421" y="1"/>
            <a:ext cx="11648049" cy="1237956"/>
          </a:xfrm>
        </p:spPr>
        <p:txBody>
          <a:bodyPr>
            <a:noAutofit/>
          </a:bodyPr>
          <a:lstStyle/>
          <a:p>
            <a:r>
              <a:rPr lang="en-US" sz="2800" b="1" dirty="0" smtClean="0">
                <a:latin typeface="Times New Roman" panose="02020603050405020304" pitchFamily="18" charset="0"/>
                <a:cs typeface="Times New Roman" panose="02020603050405020304" pitchFamily="18" charset="0"/>
              </a:rPr>
              <a:t>3. </a:t>
            </a:r>
            <a:r>
              <a:rPr lang="en-US" sz="2800" b="1" dirty="0" err="1" smtClean="0">
                <a:latin typeface="Times New Roman" panose="02020603050405020304" pitchFamily="18" charset="0"/>
                <a:cs typeface="Times New Roman" panose="02020603050405020304" pitchFamily="18" charset="0"/>
              </a:rPr>
              <a:t>Chạm</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r>
              <a:rPr lang="en-US" sz="2800" b="1" dirty="0" smtClean="0">
                <a:latin typeface="Times New Roman" panose="02020603050405020304" pitchFamily="18" charset="0"/>
                <a:cs typeface="Times New Roman" panose="02020603050405020304" pitchFamily="18" charset="0"/>
              </a:rPr>
              <a:t> di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Anindya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Ghose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a:t>
            </a:r>
            <a:r>
              <a:rPr lang="en-US" sz="2800" b="1" dirty="0" smtClean="0">
                <a:latin typeface="Times New Roman" panose="02020603050405020304" pitchFamily="18" charset="0"/>
                <a:cs typeface="Times New Roman" panose="02020603050405020304" pitchFamily="18" charset="0"/>
              </a:rPr>
              <a:t> Minh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 In </a:t>
            </a:r>
            <a:r>
              <a:rPr lang="en-US" sz="2800" b="1" dirty="0" err="1" smtClean="0">
                <a:latin typeface="Times New Roman" panose="02020603050405020304" pitchFamily="18" charset="0"/>
                <a:cs typeface="Times New Roman" panose="02020603050405020304" pitchFamily="18" charset="0"/>
              </a:rPr>
              <a:t>lần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1. – T.P.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a:t>
            </a:r>
            <a:r>
              <a:rPr lang="en-US" sz="2800" b="1" dirty="0" smtClean="0">
                <a:latin typeface="Times New Roman" panose="02020603050405020304" pitchFamily="18" charset="0"/>
                <a:cs typeface="Times New Roman" panose="02020603050405020304" pitchFamily="18" charset="0"/>
              </a:rPr>
              <a:t> Minh : </a:t>
            </a:r>
            <a:r>
              <a:rPr lang="en-US" sz="2800" b="1" dirty="0" err="1" smtClean="0">
                <a:latin typeface="Times New Roman" panose="02020603050405020304" pitchFamily="18" charset="0"/>
                <a:cs typeface="Times New Roman" panose="02020603050405020304" pitchFamily="18" charset="0"/>
              </a:rPr>
              <a:t>Trẻ</a:t>
            </a:r>
            <a:r>
              <a:rPr lang="en-US" sz="2800" b="1" dirty="0" smtClean="0">
                <a:latin typeface="Times New Roman" panose="02020603050405020304" pitchFamily="18" charset="0"/>
                <a:cs typeface="Times New Roman" panose="02020603050405020304" pitchFamily="18" charset="0"/>
              </a:rPr>
              <a:t>, 2019. – 426tr. ; 20,5cm.</a:t>
            </a:r>
            <a:endParaRPr lang="en-US"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1" y="1132450"/>
            <a:ext cx="8454683" cy="5725550"/>
          </a:xfrm>
        </p:spPr>
        <p:txBody>
          <a:bodyPr>
            <a:normAutofit fontScale="25000" lnSpcReduction="20000"/>
          </a:bodyPr>
          <a:lstStyle/>
          <a:p>
            <a:pPr marL="0" indent="0">
              <a:lnSpc>
                <a:spcPct val="120000"/>
              </a:lnSpc>
              <a:buNone/>
            </a:pPr>
            <a:r>
              <a:rPr lang="en-US" dirty="0" smtClean="0">
                <a:latin typeface="Times New Roman" panose="02020603050405020304" pitchFamily="18" charset="0"/>
                <a:cs typeface="Times New Roman" panose="02020603050405020304" pitchFamily="18" charset="0"/>
              </a:rPr>
              <a:t>    </a:t>
            </a:r>
            <a:r>
              <a:rPr lang="en-US" sz="8400" dirty="0" err="1" smtClean="0">
                <a:latin typeface="Times New Roman" panose="02020603050405020304" pitchFamily="18" charset="0"/>
                <a:cs typeface="Times New Roman" panose="02020603050405020304" pitchFamily="18" charset="0"/>
              </a:rPr>
              <a:t>Chạm</a:t>
            </a:r>
            <a:r>
              <a:rPr lang="en-US" sz="8400" dirty="0" smtClean="0">
                <a:latin typeface="Times New Roman" panose="02020603050405020304" pitchFamily="18" charset="0"/>
                <a:cs typeface="Times New Roman" panose="02020603050405020304" pitchFamily="18" charset="0"/>
              </a:rPr>
              <a:t> </a:t>
            </a:r>
            <a:r>
              <a:rPr lang="en-US" sz="8400" dirty="0">
                <a:latin typeface="Times New Roman" panose="02020603050405020304" pitchFamily="18" charset="0"/>
                <a:cs typeface="Times New Roman" panose="02020603050405020304" pitchFamily="18" charset="0"/>
              </a:rPr>
              <a:t>– </a:t>
            </a:r>
            <a:r>
              <a:rPr lang="en-US" sz="8400" dirty="0" err="1">
                <a:latin typeface="Times New Roman" panose="02020603050405020304" pitchFamily="18" charset="0"/>
                <a:cs typeface="Times New Roman" panose="02020603050405020304" pitchFamily="18" charset="0"/>
              </a:rPr>
              <a:t>Để</a:t>
            </a:r>
            <a:r>
              <a:rPr lang="en-US" sz="8400" dirty="0">
                <a:latin typeface="Times New Roman" panose="02020603050405020304" pitchFamily="18" charset="0"/>
                <a:cs typeface="Times New Roman" panose="02020603050405020304" pitchFamily="18" charset="0"/>
              </a:rPr>
              <a:t> “</a:t>
            </a:r>
            <a:r>
              <a:rPr lang="en-US" sz="8400" dirty="0" err="1">
                <a:latin typeface="Times New Roman" panose="02020603050405020304" pitchFamily="18" charset="0"/>
                <a:cs typeface="Times New Roman" panose="02020603050405020304" pitchFamily="18" charset="0"/>
              </a:rPr>
              <a:t>mở</a:t>
            </a:r>
            <a:r>
              <a:rPr lang="en-US" sz="8400" dirty="0">
                <a:latin typeface="Times New Roman" panose="02020603050405020304" pitchFamily="18" charset="0"/>
                <a:cs typeface="Times New Roman" panose="02020603050405020304" pitchFamily="18" charset="0"/>
              </a:rPr>
              <a:t>” </a:t>
            </a:r>
            <a:r>
              <a:rPr lang="en-US" sz="8400" dirty="0" err="1">
                <a:latin typeface="Times New Roman" panose="02020603050405020304" pitchFamily="18" charset="0"/>
                <a:cs typeface="Times New Roman" panose="02020603050405020304" pitchFamily="18" charset="0"/>
              </a:rPr>
              <a:t>nền</a:t>
            </a:r>
            <a:r>
              <a:rPr lang="en-US" sz="8400" dirty="0">
                <a:latin typeface="Times New Roman" panose="02020603050405020304" pitchFamily="18" charset="0"/>
                <a:cs typeface="Times New Roman" panose="02020603050405020304" pitchFamily="18" charset="0"/>
              </a:rPr>
              <a:t> </a:t>
            </a:r>
            <a:r>
              <a:rPr lang="en-US" sz="8400" dirty="0" err="1">
                <a:latin typeface="Times New Roman" panose="02020603050405020304" pitchFamily="18" charset="0"/>
                <a:cs typeface="Times New Roman" panose="02020603050405020304" pitchFamily="18" charset="0"/>
              </a:rPr>
              <a:t>kinh</a:t>
            </a:r>
            <a:r>
              <a:rPr lang="en-US" sz="8400" dirty="0">
                <a:latin typeface="Times New Roman" panose="02020603050405020304" pitchFamily="18" charset="0"/>
                <a:cs typeface="Times New Roman" panose="02020603050405020304" pitchFamily="18" charset="0"/>
              </a:rPr>
              <a:t> </a:t>
            </a:r>
            <a:r>
              <a:rPr lang="en-US" sz="8400" dirty="0" err="1">
                <a:latin typeface="Times New Roman" panose="02020603050405020304" pitchFamily="18" charset="0"/>
                <a:cs typeface="Times New Roman" panose="02020603050405020304" pitchFamily="18" charset="0"/>
              </a:rPr>
              <a:t>tế</a:t>
            </a:r>
            <a:r>
              <a:rPr lang="en-US" sz="8400" dirty="0">
                <a:latin typeface="Times New Roman" panose="02020603050405020304" pitchFamily="18" charset="0"/>
                <a:cs typeface="Times New Roman" panose="02020603050405020304" pitchFamily="18" charset="0"/>
              </a:rPr>
              <a:t> di </a:t>
            </a:r>
            <a:r>
              <a:rPr lang="en-US" sz="8400" dirty="0" err="1">
                <a:latin typeface="Times New Roman" panose="02020603050405020304" pitchFamily="18" charset="0"/>
                <a:cs typeface="Times New Roman" panose="02020603050405020304" pitchFamily="18" charset="0"/>
              </a:rPr>
              <a:t>động</a:t>
            </a:r>
            <a:r>
              <a:rPr lang="en-US" sz="8400" dirty="0">
                <a:latin typeface="Times New Roman" panose="02020603050405020304" pitchFamily="18" charset="0"/>
                <a:cs typeface="Times New Roman" panose="02020603050405020304" pitchFamily="18" charset="0"/>
              </a:rPr>
              <a:t> </a:t>
            </a:r>
            <a:r>
              <a:rPr lang="en-US" sz="8400" dirty="0" smtClean="0">
                <a:latin typeface="Times New Roman" panose="02020603050405020304" pitchFamily="18" charset="0"/>
                <a:cs typeface="Times New Roman" panose="02020603050405020304" pitchFamily="18" charset="0"/>
              </a:rPr>
              <a:t> </a:t>
            </a:r>
            <a:r>
              <a:rPr lang="en-US" sz="8400" dirty="0" err="1" smtClean="0">
                <a:latin typeface="Times New Roman" panose="02020603050405020304" pitchFamily="18" charset="0"/>
                <a:cs typeface="Times New Roman" panose="02020603050405020304" pitchFamily="18" charset="0"/>
              </a:rPr>
              <a:t>đã</a:t>
            </a:r>
            <a:r>
              <a:rPr lang="en-US" sz="8400" dirty="0" smtClean="0">
                <a:latin typeface="Times New Roman" panose="02020603050405020304" pitchFamily="18" charset="0"/>
                <a:cs typeface="Times New Roman" panose="02020603050405020304" pitchFamily="18" charset="0"/>
              </a:rPr>
              <a:t> </a:t>
            </a:r>
            <a:r>
              <a:rPr lang="vi-VN" sz="8400" dirty="0" smtClean="0">
                <a:latin typeface="Times New Roman" panose="02020603050405020304" pitchFamily="18" charset="0"/>
                <a:cs typeface="Times New Roman" panose="02020603050405020304" pitchFamily="18" charset="0"/>
              </a:rPr>
              <a:t>trình bày những nghịch lý đáng tò mò trong hành vi của người tiêu dùng: con người tìm kiếm sự ngẫu hứng, nhưng lại dễ đoán; họ thấy quảng cáo phiền phức, nhưng lại sợ bỏ qua; con người muốn có sự lựa chọn và tự do, nhưng lại dễ bị choáng ngợp; họ coi trọng quyền riêng tư, nhưng lại không ngừng sử dụng dữ liệu cá nhân như một thứ tiền tệ. </a:t>
            </a:r>
            <a:endParaRPr lang="en-US" sz="8400" dirty="0" smtClean="0">
              <a:latin typeface="Times New Roman" panose="02020603050405020304" pitchFamily="18" charset="0"/>
              <a:cs typeface="Times New Roman" panose="02020603050405020304" pitchFamily="18" charset="0"/>
            </a:endParaRPr>
          </a:p>
          <a:p>
            <a:pPr marL="0" indent="0">
              <a:lnSpc>
                <a:spcPct val="120000"/>
              </a:lnSpc>
              <a:buNone/>
            </a:pPr>
            <a:r>
              <a:rPr lang="en-US" sz="8400" dirty="0">
                <a:latin typeface="Times New Roman" panose="02020603050405020304" pitchFamily="18" charset="0"/>
                <a:cs typeface="Times New Roman" panose="02020603050405020304" pitchFamily="18" charset="0"/>
              </a:rPr>
              <a:t> </a:t>
            </a:r>
            <a:r>
              <a:rPr lang="en-US" sz="8400" dirty="0" smtClean="0">
                <a:latin typeface="Times New Roman" panose="02020603050405020304" pitchFamily="18" charset="0"/>
                <a:cs typeface="Times New Roman" panose="02020603050405020304" pitchFamily="18" charset="0"/>
              </a:rPr>
              <a:t>   </a:t>
            </a:r>
            <a:r>
              <a:rPr lang="en-US" sz="8400" dirty="0" err="1" smtClean="0">
                <a:latin typeface="Times New Roman" panose="02020603050405020304" pitchFamily="18" charset="0"/>
                <a:cs typeface="Times New Roman" panose="02020603050405020304" pitchFamily="18" charset="0"/>
              </a:rPr>
              <a:t>Đồng</a:t>
            </a:r>
            <a:r>
              <a:rPr lang="en-US" sz="8400" dirty="0" smtClean="0">
                <a:latin typeface="Times New Roman" panose="02020603050405020304" pitchFamily="18" charset="0"/>
                <a:cs typeface="Times New Roman" panose="02020603050405020304" pitchFamily="18" charset="0"/>
              </a:rPr>
              <a:t> </a:t>
            </a:r>
            <a:r>
              <a:rPr lang="en-US" sz="8400" dirty="0" err="1" smtClean="0">
                <a:latin typeface="Times New Roman" panose="02020603050405020304" pitchFamily="18" charset="0"/>
                <a:cs typeface="Times New Roman" panose="02020603050405020304" pitchFamily="18" charset="0"/>
              </a:rPr>
              <a:t>thời</a:t>
            </a:r>
            <a:r>
              <a:rPr lang="en-US" sz="8400" dirty="0" smtClean="0">
                <a:latin typeface="Times New Roman" panose="02020603050405020304" pitchFamily="18" charset="0"/>
                <a:cs typeface="Times New Roman" panose="02020603050405020304" pitchFamily="18" charset="0"/>
              </a:rPr>
              <a:t> </a:t>
            </a:r>
            <a:r>
              <a:rPr lang="vi-VN" sz="8400" dirty="0" smtClean="0">
                <a:latin typeface="Times New Roman" panose="02020603050405020304" pitchFamily="18" charset="0"/>
                <a:cs typeface="Times New Roman" panose="02020603050405020304" pitchFamily="18" charset="0"/>
              </a:rPr>
              <a:t>Ghose </a:t>
            </a:r>
            <a:r>
              <a:rPr lang="en-US" sz="8400" dirty="0" err="1" smtClean="0">
                <a:latin typeface="Times New Roman" panose="02020603050405020304" pitchFamily="18" charset="0"/>
                <a:cs typeface="Times New Roman" panose="02020603050405020304" pitchFamily="18" charset="0"/>
              </a:rPr>
              <a:t>cũng</a:t>
            </a:r>
            <a:r>
              <a:rPr lang="en-US" sz="8400" dirty="0" smtClean="0">
                <a:latin typeface="Times New Roman" panose="02020603050405020304" pitchFamily="18" charset="0"/>
                <a:cs typeface="Times New Roman" panose="02020603050405020304" pitchFamily="18" charset="0"/>
              </a:rPr>
              <a:t> </a:t>
            </a:r>
            <a:r>
              <a:rPr lang="vi-VN" sz="8400" dirty="0" smtClean="0">
                <a:latin typeface="Times New Roman" panose="02020603050405020304" pitchFamily="18" charset="0"/>
                <a:cs typeface="Times New Roman" panose="02020603050405020304" pitchFamily="18" charset="0"/>
              </a:rPr>
              <a:t>chỉ ra </a:t>
            </a:r>
            <a:r>
              <a:rPr lang="en-US" sz="8400" dirty="0" smtClean="0">
                <a:latin typeface="Times New Roman" panose="02020603050405020304" pitchFamily="18" charset="0"/>
                <a:cs typeface="Times New Roman" panose="02020603050405020304" pitchFamily="18" charset="0"/>
              </a:rPr>
              <a:t>9</a:t>
            </a:r>
            <a:r>
              <a:rPr lang="vi-VN" sz="8400" dirty="0" smtClean="0">
                <a:latin typeface="Times New Roman" panose="02020603050405020304" pitchFamily="18" charset="0"/>
                <a:cs typeface="Times New Roman" panose="02020603050405020304" pitchFamily="18" charset="0"/>
              </a:rPr>
              <a:t> động lực hình thành nên hành vi của người tiêu dùng, bao gồm bối cảnh, địa điểm, thời gian, sự nổi bật, đám đông, thời tiết, lịch sử chu trình mua sắm, tương tác xã hội, và hỗn hợp công nghệ. Đồng thời Ghose cũng xem xét cách các động lực này vận hành, khi đứng riêng rẻ và khi kết hợp với nhau. Với CHẠM, Ghose nêu bật tầm ảnh hưởng thật sự của điện thoại di động đối với người mua sắm, những động lực về kinh tế và hành vi đằng sau ảnh hưởng đó, và những cơ hội béo bở mà nó mang lại. Trong thế giới của trí tuệ nhân tạo, thực tế ảo và thực tế ảo tăng cường, công nghệ đeo trên người, nhà thông minh, và Internet Kết nối Vạn vật, tương lai của nền kinh tế di động dường như vô hạn. </a:t>
            </a:r>
            <a:endParaRPr lang="en-US" sz="8400" dirty="0" smtClean="0">
              <a:latin typeface="Times New Roman" panose="02020603050405020304" pitchFamily="18" charset="0"/>
              <a:cs typeface="Times New Roman" panose="02020603050405020304" pitchFamily="18" charset="0"/>
            </a:endParaRPr>
          </a:p>
          <a:p>
            <a:pPr marL="0" indent="0" algn="r">
              <a:buNone/>
            </a:pPr>
            <a:r>
              <a:rPr lang="en-US" sz="8400" dirty="0" smtClean="0">
                <a:latin typeface="Times New Roman" panose="02020603050405020304" pitchFamily="18" charset="0"/>
                <a:cs typeface="Times New Roman" panose="02020603050405020304" pitchFamily="18" charset="0"/>
              </a:rPr>
              <a:t> TK269 – 33 </a:t>
            </a:r>
          </a:p>
          <a:p>
            <a:endParaRPr lang="en-US" sz="8400" dirty="0">
              <a:latin typeface="Times New Roman" panose="02020603050405020304" pitchFamily="18" charset="0"/>
              <a:cs typeface="Times New Roman" panose="02020603050405020304" pitchFamily="18" charset="0"/>
            </a:endParaRPr>
          </a:p>
        </p:txBody>
      </p:sp>
      <p:pic>
        <p:nvPicPr>
          <p:cNvPr id="1028" name="Picture 4" descr="https://www.nxbtre.com.vn/Images/Book/nxbtre_full_02372019_09370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93834" y="1614610"/>
            <a:ext cx="32496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72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4</a:t>
            </a:r>
            <a:r>
              <a:rPr lang="en-US" sz="2800" b="1" dirty="0" smtClean="0">
                <a:latin typeface="Times New Roman" panose="02020603050405020304" pitchFamily="18" charset="0"/>
                <a:cs typeface="Times New Roman" panose="02020603050405020304" pitchFamily="18" charset="0"/>
              </a:rPr>
              <a:t>. “Con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hưởng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gen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tựu</a:t>
            </a:r>
            <a:r>
              <a:rPr lang="en-US" sz="2800" b="1" dirty="0" smtClean="0">
                <a:latin typeface="Times New Roman" panose="02020603050405020304" pitchFamily="18" charset="0"/>
                <a:cs typeface="Times New Roman" panose="02020603050405020304" pitchFamily="18" charset="0"/>
              </a:rPr>
              <a:t> / Kathryn Asbury, Robert </a:t>
            </a:r>
            <a:r>
              <a:rPr lang="en-US" sz="2800" b="1" dirty="0" err="1" smtClean="0">
                <a:latin typeface="Times New Roman" panose="02020603050405020304" pitchFamily="18" charset="0"/>
                <a:cs typeface="Times New Roman" panose="02020603050405020304" pitchFamily="18" charset="0"/>
              </a:rPr>
              <a:t>Plomin</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Bùi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đính</a:t>
            </a:r>
            <a:r>
              <a:rPr lang="en-US" sz="2800" b="1" dirty="0" smtClean="0">
                <a:latin typeface="Times New Roman" panose="02020603050405020304" pitchFamily="18" charset="0"/>
                <a:cs typeface="Times New Roman" panose="02020603050405020304" pitchFamily="18" charset="0"/>
              </a:rPr>
              <a:t>. – H. : </a:t>
            </a:r>
            <a:r>
              <a:rPr lang="en-US" sz="2800" b="1" dirty="0" err="1" smtClean="0">
                <a:latin typeface="Times New Roman" panose="02020603050405020304" pitchFamily="18" charset="0"/>
                <a:cs typeface="Times New Roman" panose="02020603050405020304" pitchFamily="18" charset="0"/>
              </a:rPr>
              <a:t>Trẻ</a:t>
            </a:r>
            <a:r>
              <a:rPr lang="en-US" sz="2800" b="1" dirty="0" smtClean="0">
                <a:latin typeface="Times New Roman" panose="02020603050405020304" pitchFamily="18" charset="0"/>
                <a:cs typeface="Times New Roman" panose="02020603050405020304" pitchFamily="18" charset="0"/>
              </a:rPr>
              <a:t>,  2020. – 311tr. </a:t>
            </a:r>
            <a:r>
              <a:rPr lang="en-US" sz="2800" b="1"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20,5cm.</a:t>
            </a:r>
            <a:endParaRPr lang="en-US" sz="28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3"/>
          <a:stretch>
            <a:fillRect/>
          </a:stretch>
        </p:blipFill>
        <p:spPr>
          <a:xfrm>
            <a:off x="838200" y="1871003"/>
            <a:ext cx="3508717" cy="4121833"/>
          </a:xfrm>
          <a:prstGeom prst="rect">
            <a:avLst/>
          </a:prstGeom>
        </p:spPr>
      </p:pic>
      <p:sp>
        <p:nvSpPr>
          <p:cNvPr id="4" name="Content Placeholder 3"/>
          <p:cNvSpPr>
            <a:spLocks noGrp="1"/>
          </p:cNvSpPr>
          <p:nvPr>
            <p:ph sz="half" idx="2"/>
          </p:nvPr>
        </p:nvSpPr>
        <p:spPr>
          <a:xfrm>
            <a:off x="4932608" y="1519706"/>
            <a:ext cx="7259392" cy="5338293"/>
          </a:xfrm>
        </p:spPr>
        <p:txBody>
          <a:bodyPr>
            <a:noAutofit/>
          </a:bodyPr>
          <a:lstStyle/>
          <a:p>
            <a:pPr marL="0" indent="0">
              <a:buNone/>
            </a:pPr>
            <a:r>
              <a:rPr lang="en-US" sz="2200" dirty="0" smtClean="0">
                <a:latin typeface="+mj-lt"/>
              </a:rPr>
              <a:t>     </a:t>
            </a:r>
            <a:r>
              <a:rPr lang="vi-VN" sz="2200" dirty="0" smtClean="0">
                <a:latin typeface="+mj-lt"/>
              </a:rPr>
              <a:t>Được </a:t>
            </a:r>
            <a:r>
              <a:rPr lang="vi-VN" sz="2200" dirty="0">
                <a:latin typeface="+mj-lt"/>
              </a:rPr>
              <a:t>thừa nhận bởi rất nhiều giáo sư trong ngành tâm lý học và di truyền học, đây là cuốn sách đáng đọc dành cho phụ huynh, giáo viên, và các nhà hoạch định chính sách. Thậm chí giáo sư Steven Pinker, Giáo sư ngành Tâm lý học, Đại học Harvard đã hết lời khen ngợi rằng: “Những hiểu biết về gen (được trình bày trong cuốn sách này) là cần thiết đối với chính sách giáo dục, giúp tạo ra những ngôi trường giảng dạy hiệu quả hơn và có tính nhân văn hơn. Có lẽ đây là cuốn sách quan trọng nhất đối với việc xây dựng hệ thống giáo dục trong kỷ nguyên mới”.</a:t>
            </a:r>
            <a:br>
              <a:rPr lang="vi-VN" sz="2200" dirty="0">
                <a:latin typeface="+mj-lt"/>
              </a:rPr>
            </a:br>
            <a:r>
              <a:rPr lang="en-US" sz="2200" dirty="0" smtClean="0">
                <a:latin typeface="+mj-lt"/>
              </a:rPr>
              <a:t>     </a:t>
            </a:r>
            <a:r>
              <a:rPr lang="vi-VN" sz="2200" dirty="0" smtClean="0">
                <a:latin typeface="+mj-lt"/>
              </a:rPr>
              <a:t>Nếu </a:t>
            </a:r>
            <a:r>
              <a:rPr lang="vi-VN" sz="2200" dirty="0">
                <a:latin typeface="+mj-lt"/>
              </a:rPr>
              <a:t>bạn đồng quan điểm rằng mọi trẻ em đều có phẩm chất, tài năng và tính cách khác nhau và một hệ thống giáo dục dựa trên tính di truyền sẽ trân trọng và khuyến khích sự đa dạng, giúp mỗi học sinh trở thành phiên bản tốt đẹp nhất của chính mình và đều có thể đóng góp cho xã hội, đây là cuốn sách phải đọc dành cho </a:t>
            </a:r>
            <a:r>
              <a:rPr lang="vi-VN" sz="2200" dirty="0" smtClean="0">
                <a:latin typeface="+mj-lt"/>
              </a:rPr>
              <a:t>bạn.</a:t>
            </a:r>
            <a:endParaRPr lang="en-US" sz="2200" dirty="0" smtClean="0">
              <a:latin typeface="+mj-lt"/>
            </a:endParaRPr>
          </a:p>
          <a:p>
            <a:pPr marL="0" indent="0" algn="r">
              <a:buNone/>
            </a:pPr>
            <a:r>
              <a:rPr lang="en-US" sz="2200" dirty="0" smtClean="0">
                <a:latin typeface="Times New Roman" panose="02020603050405020304" pitchFamily="18" charset="0"/>
                <a:cs typeface="Times New Roman" panose="02020603050405020304" pitchFamily="18" charset="0"/>
              </a:rPr>
              <a:t>TK 242 - 61</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49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941" y="90152"/>
            <a:ext cx="11134859" cy="1068948"/>
          </a:xfrm>
        </p:spPr>
        <p:txBody>
          <a:bodyPr>
            <a:normAutofit/>
          </a:bodyPr>
          <a:lstStyle/>
          <a:p>
            <a:r>
              <a:rPr lang="en-US" sz="2800" b="1" dirty="0" smtClean="0">
                <a:latin typeface="Times New Roman" panose="02020603050405020304" pitchFamily="18" charset="0"/>
                <a:cs typeface="Times New Roman" panose="02020603050405020304" pitchFamily="18" charset="0"/>
              </a:rPr>
              <a:t>5. Tagore –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Đỗ</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Thị</a:t>
            </a:r>
            <a:r>
              <a:rPr lang="en-US" sz="2800" b="1" dirty="0" smtClean="0">
                <a:latin typeface="Times New Roman" panose="02020603050405020304" pitchFamily="18" charset="0"/>
                <a:cs typeface="Times New Roman" panose="02020603050405020304" pitchFamily="18" charset="0"/>
              </a:rPr>
              <a:t> Thu </a:t>
            </a:r>
            <a:r>
              <a:rPr lang="en-US" sz="2800" b="1" dirty="0" err="1" smtClean="0">
                <a:latin typeface="Times New Roman" panose="02020603050405020304" pitchFamily="18" charset="0"/>
                <a:cs typeface="Times New Roman" panose="02020603050405020304" pitchFamily="18" charset="0"/>
              </a:rPr>
              <a:t>Hà</a:t>
            </a:r>
            <a:r>
              <a:rPr lang="en-US" sz="2800" b="1" dirty="0" smtClean="0">
                <a:latin typeface="Times New Roman" panose="02020603050405020304" pitchFamily="18" charset="0"/>
                <a:cs typeface="Times New Roman" panose="02020603050405020304" pitchFamily="18" charset="0"/>
              </a:rPr>
              <a:t>. – H. : </a:t>
            </a:r>
            <a:r>
              <a:rPr lang="en-US" sz="2800" b="1" dirty="0" err="1" smtClean="0">
                <a:latin typeface="Times New Roman" panose="02020603050405020304" pitchFamily="18" charset="0"/>
                <a:cs typeface="Times New Roman" panose="02020603050405020304" pitchFamily="18" charset="0"/>
              </a:rPr>
              <a:t>Nxb</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 Tin, 2005. – 464tr. ; 20,5cm.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18941" y="1313644"/>
            <a:ext cx="5800859" cy="5368509"/>
          </a:xfrm>
        </p:spPr>
        <p:txBody>
          <a:bodyPr>
            <a:noAutofit/>
          </a:bodyPr>
          <a:lstStyle/>
          <a:p>
            <a:pPr marL="0" indent="0">
              <a:buNone/>
            </a:pPr>
            <a:r>
              <a:rPr lang="en-US" sz="2400" dirty="0" err="1" smtClean="0">
                <a:latin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8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I: Tagore –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II: Tagore –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III: Tagore – </a:t>
            </a:r>
            <a:r>
              <a:rPr lang="en-US" sz="2400" dirty="0" err="1" smtClean="0">
                <a:latin typeface="Times New Roman" panose="02020603050405020304" pitchFamily="18" charset="0"/>
                <a:cs typeface="Times New Roman" panose="02020603050405020304" pitchFamily="18" charset="0"/>
              </a:rPr>
              <a:t>tiểu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IV:  Tagore –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kịch</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V: Tagore –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VI: Tagore –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tưởng</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VII: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Tagore</a:t>
            </a:r>
          </a:p>
          <a:p>
            <a:pPr marL="0" indent="0">
              <a:buNone/>
            </a:pP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VIII: Tagore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endParaRPr lang="en-US" sz="2400" dirty="0" smtClean="0">
              <a:latin typeface="Times New Roman" panose="02020603050405020304" pitchFamily="18" charset="0"/>
              <a:cs typeface="Times New Roman" panose="02020603050405020304" pitchFamily="18" charset="0"/>
            </a:endParaRPr>
          </a:p>
          <a:p>
            <a:pPr marL="0" indent="0" algn="r">
              <a:buNone/>
            </a:pPr>
            <a:r>
              <a:rPr lang="en-US" sz="2400" dirty="0" err="1" smtClean="0">
                <a:latin typeface="Times New Roman" panose="02020603050405020304" pitchFamily="18" charset="0"/>
                <a:cs typeface="Times New Roman" panose="02020603050405020304" pitchFamily="18" charset="0"/>
              </a:rPr>
              <a:t>Tk</a:t>
            </a:r>
            <a:r>
              <a:rPr lang="en-US" sz="2400" dirty="0" smtClean="0">
                <a:latin typeface="Times New Roman" panose="02020603050405020304" pitchFamily="18" charset="0"/>
                <a:cs typeface="Times New Roman" panose="02020603050405020304" pitchFamily="18" charset="0"/>
              </a:rPr>
              <a:t> 257 – 8(N46)</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420837"/>
            <a:ext cx="4362057" cy="4756126"/>
          </a:xfrm>
        </p:spPr>
      </p:pic>
    </p:spTree>
    <p:extLst>
      <p:ext uri="{BB962C8B-B14F-4D97-AF65-F5344CB8AC3E}">
        <p14:creationId xmlns:p14="http://schemas.microsoft.com/office/powerpoint/2010/main" val="3566767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Times New Roman" panose="02020603050405020304" pitchFamily="18" charset="0"/>
                <a:cs typeface="Times New Roman" panose="02020603050405020304" pitchFamily="18" charset="0"/>
              </a:rPr>
              <a:t>6. </a:t>
            </a:r>
            <a:r>
              <a:rPr lang="en-US" sz="3100" b="1" dirty="0" err="1" smtClean="0">
                <a:latin typeface="Times New Roman" panose="02020603050405020304" pitchFamily="18" charset="0"/>
                <a:cs typeface="Times New Roman" panose="02020603050405020304" pitchFamily="18" charset="0"/>
              </a:rPr>
              <a:t>Chú</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bé</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mang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pyjama</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sọc</a:t>
            </a:r>
            <a:r>
              <a:rPr lang="en-US" sz="3100" b="1" dirty="0" smtClean="0">
                <a:latin typeface="Times New Roman" panose="02020603050405020304" pitchFamily="18" charset="0"/>
                <a:cs typeface="Times New Roman" panose="02020603050405020304" pitchFamily="18" charset="0"/>
              </a:rPr>
              <a:t> / John Boyne; </a:t>
            </a:r>
            <a:r>
              <a:rPr lang="en-US" sz="3100" b="1" dirty="0" err="1" smtClean="0">
                <a:latin typeface="Times New Roman" panose="02020603050405020304" pitchFamily="18" charset="0"/>
                <a:cs typeface="Times New Roman" panose="02020603050405020304" pitchFamily="18" charset="0"/>
              </a:rPr>
              <a:t>Lê</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Nguyễn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Lê</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dịch</a:t>
            </a:r>
            <a:r>
              <a:rPr lang="en-US" sz="3100" b="1" dirty="0" smtClean="0">
                <a:latin typeface="Times New Roman" panose="02020603050405020304" pitchFamily="18" charset="0"/>
                <a:cs typeface="Times New Roman" panose="02020603050405020304" pitchFamily="18" charset="0"/>
              </a:rPr>
              <a:t>. – H. : </a:t>
            </a:r>
            <a:r>
              <a:rPr lang="en-US" sz="3100" b="1" dirty="0" err="1" smtClean="0">
                <a:latin typeface="Times New Roman" panose="02020603050405020304" pitchFamily="18" charset="0"/>
                <a:cs typeface="Times New Roman" panose="02020603050405020304" pitchFamily="18" charset="0"/>
              </a:rPr>
              <a:t>Nxb</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Hội</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Nhà</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Văn</a:t>
            </a:r>
            <a:r>
              <a:rPr lang="en-US" sz="3100" b="1" dirty="0" smtClean="0">
                <a:latin typeface="Times New Roman" panose="02020603050405020304" pitchFamily="18" charset="0"/>
                <a:cs typeface="Times New Roman" panose="02020603050405020304" pitchFamily="18" charset="0"/>
              </a:rPr>
              <a:t> ; </a:t>
            </a:r>
            <a:r>
              <a:rPr lang="en-US" sz="3100" b="1" dirty="0" err="1" smtClean="0">
                <a:latin typeface="Times New Roman" panose="02020603050405020304" pitchFamily="18" charset="0"/>
                <a:cs typeface="Times New Roman" panose="02020603050405020304" pitchFamily="18" charset="0"/>
              </a:rPr>
              <a:t>Công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ty</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Văn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Hóa</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Truyền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Thông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Nhã</a:t>
            </a:r>
            <a:r>
              <a:rPr lang="en-US" sz="3100" b="1" dirty="0" smtClean="0">
                <a:latin typeface="Times New Roman" panose="02020603050405020304" pitchFamily="18" charset="0"/>
                <a:cs typeface="Times New Roman" panose="02020603050405020304" pitchFamily="18" charset="0"/>
              </a:rPr>
              <a:t> Nam, 2011. – 256tr. ; 21cm</a:t>
            </a:r>
            <a:endParaRPr lang="en-US" sz="31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3"/>
          <a:stretch>
            <a:fillRect/>
          </a:stretch>
        </p:blipFill>
        <p:spPr>
          <a:xfrm>
            <a:off x="253219" y="1825625"/>
            <a:ext cx="3896750" cy="4898732"/>
          </a:xfrm>
          <a:prstGeom prst="rect">
            <a:avLst/>
          </a:prstGeom>
        </p:spPr>
      </p:pic>
      <p:sp>
        <p:nvSpPr>
          <p:cNvPr id="4" name="Content Placeholder 3"/>
          <p:cNvSpPr>
            <a:spLocks noGrp="1"/>
          </p:cNvSpPr>
          <p:nvPr>
            <p:ph sz="half" idx="2"/>
          </p:nvPr>
        </p:nvSpPr>
        <p:spPr>
          <a:xfrm>
            <a:off x="4417255" y="1505243"/>
            <a:ext cx="7774745" cy="4671720"/>
          </a:xfrm>
        </p:spPr>
        <p:txBody>
          <a:bodyPr>
            <a:normAutofit/>
          </a:bodyPr>
          <a:lstStyle/>
          <a:p>
            <a:pPr marL="0" indent="0">
              <a:buNone/>
            </a:pPr>
            <a:r>
              <a:rPr lang="en-US" sz="2400" dirty="0" err="1" smtClean="0">
                <a:latin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m</a:t>
            </a:r>
            <a:r>
              <a:rPr lang="vi-VN" sz="2400" dirty="0" smtClean="0">
                <a:latin typeface="Times New Roman" panose="02020603050405020304" pitchFamily="18" charset="0"/>
                <a:cs typeface="Times New Roman" panose="02020603050405020304" pitchFamily="18" charset="0"/>
              </a:rPr>
              <a:t>ột câu chuyện rất cảm động, ý nghĩa. Hai cậu bé, hai số phận, nhưng đều dễ thương, tốt bụng. Hai cậu bé ngây thơ đã bị chiến tranh làm ngăn cách, như cách hàng rào sắt luôn ở đó mỗi khi 2 cậu nói chuyện cùng nhau.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m</a:t>
            </a:r>
            <a:r>
              <a:rPr lang="vi-VN" sz="2400" dirty="0" smtClean="0">
                <a:latin typeface="Times New Roman" panose="02020603050405020304" pitchFamily="18" charset="0"/>
                <a:cs typeface="Times New Roman" panose="02020603050405020304" pitchFamily="18" charset="0"/>
              </a:rPr>
              <a:t>ột câu chuyện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vi-VN" sz="2400" dirty="0" smtClean="0">
                <a:latin typeface="Times New Roman" panose="02020603050405020304" pitchFamily="18" charset="0"/>
                <a:cs typeface="Times New Roman" panose="02020603050405020304" pitchFamily="18" charset="0"/>
              </a:rPr>
              <a:t>, đau lòng cho những người Do Thái, cho cậu bé như Shmuel, đau lòng cho Bruno, cậu bé với tấm lòng nhân hậu, là nạn nhân của những hành động của người lớn.</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TK 249 – N(47)3</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56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7.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rừng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rậm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ngắn</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Wiliam</a:t>
            </a:r>
            <a:r>
              <a:rPr lang="en-US" sz="2800" b="1" dirty="0" smtClean="0">
                <a:latin typeface="Times New Roman" panose="02020603050405020304" pitchFamily="18" charset="0"/>
                <a:cs typeface="Times New Roman" panose="02020603050405020304" pitchFamily="18" charset="0"/>
              </a:rPr>
              <a:t> Somerset Maugham; </a:t>
            </a:r>
            <a:r>
              <a:rPr lang="en-US" sz="2800" b="1" dirty="0" err="1" smtClean="0">
                <a:latin typeface="Times New Roman" panose="02020603050405020304" pitchFamily="18" charset="0"/>
                <a:cs typeface="Times New Roman" panose="02020603050405020304" pitchFamily="18" charset="0"/>
              </a:rPr>
              <a:t>Ngọc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 H. : </a:t>
            </a:r>
            <a:r>
              <a:rPr lang="en-US" sz="2800" b="1" dirty="0" err="1" smtClean="0">
                <a:latin typeface="Times New Roman" panose="02020603050405020304" pitchFamily="18" charset="0"/>
                <a:cs typeface="Times New Roman" panose="02020603050405020304" pitchFamily="18" charset="0"/>
              </a:rPr>
              <a:t>Nxb</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t>
            </a:r>
            <a:r>
              <a:rPr lang="en-US" sz="2800" b="1" dirty="0" err="1" smtClean="0">
                <a:latin typeface="Times New Roman" panose="02020603050405020304" pitchFamily="18" charset="0"/>
                <a:cs typeface="Times New Roman" panose="02020603050405020304" pitchFamily="18" charset="0"/>
              </a:rPr>
              <a:t>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2016. – 164tr. ; 19cm</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927274" y="3066757"/>
            <a:ext cx="4092526" cy="3110206"/>
          </a:xfrm>
        </p:spPr>
        <p:txBody>
          <a:bodyPr>
            <a:normAutofit/>
          </a:bodyPr>
          <a:lstStyle/>
          <a:p>
            <a:pPr marL="0" indent="0">
              <a:buNone/>
            </a:pPr>
            <a:r>
              <a:rPr lang="en-US" sz="2400" dirty="0" err="1" smtClean="0">
                <a:latin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chuyến</a:t>
            </a:r>
            <a:r>
              <a:rPr lang="en-US" sz="2400" dirty="0" smtClean="0">
                <a:latin typeface="Times New Roman" panose="02020603050405020304" pitchFamily="18" charset="0"/>
                <a:cs typeface="Times New Roman" panose="02020603050405020304" pitchFamily="18" charset="0"/>
              </a:rPr>
              <a:t> du </a:t>
            </a:r>
            <a:r>
              <a:rPr lang="en-US" sz="2400" dirty="0" err="1" smtClean="0">
                <a:latin typeface="Times New Roman" panose="02020603050405020304" pitchFamily="18" charset="0"/>
                <a:cs typeface="Times New Roman" panose="02020603050405020304" pitchFamily="18" charset="0"/>
              </a:rPr>
              <a:t>lịch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a:t>
            </a:r>
          </a:p>
          <a:p>
            <a:pPr marL="0" indent="0" algn="r">
              <a:buNone/>
            </a:pPr>
            <a:r>
              <a:rPr lang="en-US" sz="2400" dirty="0" smtClean="0">
                <a:latin typeface="Times New Roman" panose="02020603050405020304" pitchFamily="18" charset="0"/>
                <a:cs typeface="Times New Roman" panose="02020603050405020304" pitchFamily="18" charset="0"/>
              </a:rPr>
              <a:t>TK 266 – N(523)3</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1988" y="1825625"/>
            <a:ext cx="4162763" cy="4351338"/>
          </a:xfrm>
        </p:spPr>
      </p:pic>
    </p:spTree>
    <p:extLst>
      <p:ext uri="{BB962C8B-B14F-4D97-AF65-F5344CB8AC3E}">
        <p14:creationId xmlns:p14="http://schemas.microsoft.com/office/powerpoint/2010/main" val="366882921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1470</Words>
  <Application>Microsoft Office PowerPoint</Application>
  <PresentationFormat>Widescreen</PresentationFormat>
  <Paragraphs>64</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TRƯỜNG THCS PHÚ CƯỜNG THƯ VIỆN</vt:lpstr>
      <vt:lpstr>PowerPoint Presentation</vt:lpstr>
      <vt:lpstr>1. Quảng gánh lo đi và vui sống = How to stop worrying and start living / Dale Carnegie. – T.P. Hồ Chí Minh. – Trẻ: 2009. – 311tr.; 20,5cm. </vt:lpstr>
      <vt:lpstr>2. Đời thay đổi khi chúng ta thay đổi tập 2 / Andrew Matthws ; Dũng Tiến, Thúy Nga biên dịch. – Tái bản lần thứ 3. – T.P. Hồ Chí Minh : Trẻ, 2003. – 175tr. ; 20cm.</vt:lpstr>
      <vt:lpstr>3. Chạm – Để “mở” nền kinh tế di động / Anindya Ghose ; Phan Ngọc Lệ Minh dịch. – In lần thứ 1. – T.P. Hồ Chí Minh : Trẻ, 2019. – 426tr. ; 20,5cm.</vt:lpstr>
      <vt:lpstr>4. “Con nhà tông” Sự ảnh hưởng của gen lên học lực và thành tựu / Kathryn Asbury, Robert Plomin ; Bùi Thanh Duyên hiệu đính. – H. : Trẻ,  2020. – 311tr. ; 20,5cm.</vt:lpstr>
      <vt:lpstr>5. Tagore – văn và người  / Đỗ Thị Thu Hà. – H. : Nxb. Văn Hóa Thông Tin, 2005. – 464tr. ; 20,5cm. </vt:lpstr>
      <vt:lpstr>6. Chú bé mang pyjama sọc / John Boyne; Lê Nguyễn Lê dịch. – H. : Nxb. Hội Nhà Văn ; Công ty Văn Hóa Truyền Thông Nhã Nam, 2011. – 256tr. ; 21cm</vt:lpstr>
      <vt:lpstr>7. Những dấu chân trong rừng rậm: Tập truyện ngắn / Wiliam Somerset Maugham; Ngọc Điểm dịch. – H. : Nxb Quân Đội Nhân Dân, 2016. – 164tr. ; 19cm</vt:lpstr>
      <vt:lpstr>8. Hạt giống tâm hồn tập 9:  Vượt qua thử thách / Stephen R. Covy tuyển chọn; Thu Trang, Minh Tươi dịch. – Tái bản lần thứ  11. – T.P. Hồ Chí Minh, : Nxb. Tổng Hợp Tp. Hồ Chí Minh, 2019. – 175tr. ; 20,5cm.</vt:lpstr>
      <vt:lpstr>Thư Viện Trường THCS Phú Cường  trân trọng giới thiệu đến các em học sinh và các thầy cô giáo .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PHÚ CƯỜNG THƯ VIỆN</dc:title>
  <dc:creator>AutoBVT</dc:creator>
  <cp:lastModifiedBy>AutoBVT</cp:lastModifiedBy>
  <cp:revision>42</cp:revision>
  <dcterms:created xsi:type="dcterms:W3CDTF">2021-12-17T03:18:56Z</dcterms:created>
  <dcterms:modified xsi:type="dcterms:W3CDTF">2021-12-21T10:02:33Z</dcterms:modified>
</cp:coreProperties>
</file>